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84" r:id="rId2"/>
    <p:sldId id="286" r:id="rId3"/>
    <p:sldId id="267" r:id="rId4"/>
    <p:sldId id="256" r:id="rId5"/>
    <p:sldId id="266" r:id="rId6"/>
    <p:sldId id="280" r:id="rId7"/>
    <p:sldId id="281" r:id="rId8"/>
    <p:sldId id="282" r:id="rId9"/>
    <p:sldId id="290" r:id="rId10"/>
    <p:sldId id="296" r:id="rId11"/>
    <p:sldId id="293" r:id="rId12"/>
    <p:sldId id="291" r:id="rId13"/>
    <p:sldId id="294" r:id="rId14"/>
    <p:sldId id="292" r:id="rId15"/>
    <p:sldId id="289" r:id="rId16"/>
    <p:sldId id="295" r:id="rId17"/>
    <p:sldId id="268" r:id="rId18"/>
    <p:sldId id="269" r:id="rId19"/>
    <p:sldId id="270" r:id="rId20"/>
    <p:sldId id="287" r:id="rId21"/>
    <p:sldId id="272" r:id="rId22"/>
    <p:sldId id="273" r:id="rId23"/>
    <p:sldId id="274" r:id="rId24"/>
    <p:sldId id="275" r:id="rId25"/>
    <p:sldId id="276" r:id="rId26"/>
    <p:sldId id="271" r:id="rId27"/>
    <p:sldId id="285" r:id="rId28"/>
    <p:sldId id="258" r:id="rId29"/>
    <p:sldId id="257" r:id="rId30"/>
    <p:sldId id="259" r:id="rId31"/>
    <p:sldId id="260" r:id="rId32"/>
    <p:sldId id="27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6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2"/>
    <p:restoredTop sz="94859"/>
  </p:normalViewPr>
  <p:slideViewPr>
    <p:cSldViewPr snapToGrid="0" snapToObjects="1">
      <p:cViewPr varScale="1">
        <p:scale>
          <a:sx n="117" d="100"/>
          <a:sy n="117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FFDBC-907D-7544-A62A-BDFC4933F2E4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96C0B-F2BD-4146-AFF1-CA111DD53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920B-D9A7-2142-9999-CF18A7133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B78E8-C02D-5241-AF26-9162861B0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8ADE9-C56D-8346-AF77-63E42140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0F96D-14CA-C549-9B6A-5434A7A6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73EAA-709E-9142-8FEF-78FBBA8A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9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7DD8-6BF0-EB4C-85DB-6416D87E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C8AD5-7788-F840-82B7-223312954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98F30-EAF0-2747-80E7-3036E16D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36E06-CE32-9C48-A856-2C9A4F2A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DB009-627C-2046-A340-523F61756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A7186-650B-9C4E-A8CD-1C8AF0CB64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B0125-FABA-D843-8A77-E291EB4E8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1E7DE-A70B-BE41-B1DD-7BA97B2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22C7-C4DC-C243-8B24-61B6CA92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0CE81-D636-4044-8A59-11D98D32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3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F44C-76CD-FD43-B385-F03130F8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B268-C6A4-EA43-94DC-EB341D0F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A366-32C0-374A-BB57-E3FC5734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F906-E3FF-8041-9440-19C5CD5B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DF34A-9A5E-AB41-892B-5E4F14FA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BB5E-DD23-1246-9E3D-98734519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4B7FA-6D9A-544B-ACAA-64F76E2B4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6B908-2ED6-1D4F-BA5A-7A8C9350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E17F-8AC7-7B40-87A3-2223D534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9940-10A6-1D4D-9C28-12DF0D12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7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E9CE-9577-DA40-B500-446B9B78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32A2C-992B-1243-A3EF-B60E5E89B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1E1F8-7B6E-A242-9757-5BAC1329D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9EF39-9420-C347-9C34-A3A5AFA0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C1C9F-EF5A-7F40-AEEB-6E94760B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3917C-CA86-B546-BAAE-FA30E5D4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2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4399-1439-2140-B109-A062626D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F28C8-49DF-9A4D-8F21-0394EA391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EE962-A5A5-C444-A263-7F2EF3528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CC7E3-5992-F549-8F92-C87907D85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FCC78-AC26-B749-BCD6-3E59B4581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B816D-C4A6-A049-AA24-B01362994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9BA89-E87C-D54B-8819-305159F0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E5092-4534-9E4C-B8CE-2DA33254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58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901E-40EF-0140-A8A7-545C361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EAF00-4D0D-894B-ADD8-1EB443AB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01ED1-0F07-D849-9A1A-DE428705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EB5C2-83BB-8E43-BF31-3067084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1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C723E-7072-EA47-8501-7C099F8B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105E6-1517-F041-939A-FDF51DEF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F77E9-D89C-084B-85DD-CA569E5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4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B421-9886-C448-87D5-52FFFABA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2440-7335-9A47-A622-1B4DADC72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113AD-EA4A-E34D-B5DB-431391EF0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5FEF7-B2BA-7D4E-AD1A-285E9A81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C8951-D45C-D549-B6B9-9F16D9CB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FE513-1EA0-EA4D-86BA-260EDCA7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39DD-3D5B-3342-81E1-2CDA6DFA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45A22-9ACF-6643-8236-C124F96EB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A73C6-3780-A045-AB72-A5AACB59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9A4DA-72B1-C246-AD97-6EDCBAD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11790-270A-2B40-8DFF-2A84AA15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8EA15-44FF-924A-B7BF-C2AFC2EF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5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E6DC9-3384-6244-A37D-DCE125B8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1216-437F-984F-9738-3017358A1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3088B-CA36-334B-8C1B-B5B8F6F8E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91B9-1B12-D94D-9F6D-C2F711BAC51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3D666-177B-184B-B570-330954B16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3F518-C443-DF48-9F25-DB68731D1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04 Gaussians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0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2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3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Posterior = Prior * L1 * L2 * 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54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prior to be constant for now; take logs of all the likelihoods: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 constant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2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3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Posterior = Prior * L1 * L2 * 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12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LLikelihood_2 (x)   =   log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LLikelihood_3 (x)   =   log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log Posterior = log Prior + LL1 + LL2 +  LL3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601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LLikelihood_2 (x)   =   log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LLikelihood_3 (x)   =   log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these are straightforward functions of the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i</a:t>
                </a:r>
                <a:r>
                  <a:rPr lang="en-US" dirty="0"/>
                  <a:t>,  these are just parabolas as a function of x.   Sum of parabolas is a …</a:t>
                </a:r>
                <a:r>
                  <a:rPr lang="en-US" baseline="-250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248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reorganize terms in powers of x</a:t>
                </a:r>
              </a:p>
              <a:p>
                <a:pPr marL="0" indent="0">
                  <a:buNone/>
                </a:pPr>
                <a:r>
                  <a:rPr lang="en-US" dirty="0"/>
                  <a:t>log Posterior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</a:t>
                </a:r>
                <a:r>
                  <a:rPr lang="en-US" baseline="30000" dirty="0"/>
                  <a:t>2              </a:t>
                </a:r>
                <a:r>
                  <a:rPr lang="en-US" dirty="0"/>
                  <a:t>+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           –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d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log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posterior</m:t>
                        </m:r>
                        <m:r>
                          <m:rPr>
                            <m:nor/>
                          </m:rPr>
                          <a:rPr lang="en-US" dirty="0"/>
                          <m:t> 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  =   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  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  = 0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800" dirty="0"/>
                  <a:t>                  </a:t>
                </a:r>
                <a:r>
                  <a:rPr lang="en-US" sz="4800" dirty="0" err="1"/>
                  <a:t>x</a:t>
                </a:r>
                <a:r>
                  <a:rPr lang="en-US" sz="4800" baseline="-25000" dirty="0" err="1"/>
                  <a:t>max</a:t>
                </a:r>
                <a:r>
                  <a:rPr lang="en-US" sz="4800" baseline="-25000" dirty="0"/>
                  <a:t> </a:t>
                </a:r>
                <a:r>
                  <a:rPr lang="en-US" sz="4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4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4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4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4800" dirty="0"/>
                  <a:t>        </a:t>
                </a:r>
                <a:r>
                  <a:rPr lang="en-US" sz="4800" dirty="0" err="1"/>
                  <a:t>s</a:t>
                </a:r>
                <a:r>
                  <a:rPr lang="en-US" sz="4800" baseline="-25000" dirty="0" err="1"/>
                  <a:t>tot</a:t>
                </a:r>
                <a:r>
                  <a:rPr lang="en-US" sz="4800" baseline="-25000" dirty="0"/>
                  <a:t> </a:t>
                </a:r>
                <a:r>
                  <a:rPr lang="en-US" sz="4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4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4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sz="4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 b="-2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19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3F2-9997-8444-346D-24CAEA50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Ta-da!  (Undergrad-level combination of measurements)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x</a:t>
                </a:r>
                <a:r>
                  <a:rPr lang="en-US" sz="2800" baseline="-25000" dirty="0" err="1"/>
                  <a:t>max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800" dirty="0"/>
                  <a:t>        </a:t>
                </a:r>
                <a:r>
                  <a:rPr lang="en-US" sz="2800" dirty="0" err="1"/>
                  <a:t>s</a:t>
                </a:r>
                <a:r>
                  <a:rPr lang="en-US" sz="2800" baseline="-25000" dirty="0" err="1"/>
                  <a:t>tot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you have a collection of normally-distributed likelihoods with known means and standard deviations </a:t>
                </a:r>
              </a:p>
              <a:p>
                <a:pPr marL="0" indent="0">
                  <a:buNone/>
                </a:pPr>
                <a:r>
                  <a:rPr lang="en-US" dirty="0"/>
                  <a:t>(These represent measurements and someone’s judgement of the uncertainty attached to each measurement.)</a:t>
                </a:r>
              </a:p>
              <a:p>
                <a:pPr marL="0" indent="0">
                  <a:buNone/>
                </a:pPr>
                <a:r>
                  <a:rPr lang="en-US" dirty="0"/>
                  <a:t>We have a procedure that turns likelihood functions into algebra</a:t>
                </a:r>
              </a:p>
              <a:p>
                <a:pPr marL="0" indent="0">
                  <a:buNone/>
                </a:pPr>
                <a:r>
                  <a:rPr lang="en-US" dirty="0"/>
                  <a:t>And the product of N normal distributions is a normal distribution that is much tighter.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244" r="-241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81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3F2-9997-8444-346D-24CAEA50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Ta-da!  (Undergrad-level combination of measurements)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x</a:t>
                </a:r>
                <a:r>
                  <a:rPr lang="en-US" sz="2800" baseline="-25000" dirty="0" err="1"/>
                  <a:t>max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800" dirty="0"/>
                  <a:t>        </a:t>
                </a:r>
                <a:r>
                  <a:rPr lang="en-US" sz="2800" dirty="0" err="1"/>
                  <a:t>s</a:t>
                </a:r>
                <a:r>
                  <a:rPr lang="en-US" sz="2800" baseline="-25000" dirty="0" err="1"/>
                  <a:t>tot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r>
                  <a:rPr lang="en-US" dirty="0"/>
                  <a:t>       Posterior (x)  =  N (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max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tot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you have a collection of normally-distributed likelihoods with known means and standard deviations </a:t>
                </a:r>
              </a:p>
              <a:p>
                <a:pPr marL="0" indent="0">
                  <a:buNone/>
                </a:pPr>
                <a:r>
                  <a:rPr lang="en-US" dirty="0"/>
                  <a:t>(These represent measurements and someone’s judgement of the uncertainty attached to each measurement.)</a:t>
                </a:r>
              </a:p>
              <a:p>
                <a:pPr marL="0" indent="0">
                  <a:buNone/>
                </a:pPr>
                <a:r>
                  <a:rPr lang="en-US" dirty="0"/>
                  <a:t>We have a procedure that turns likelihood functions into algebra</a:t>
                </a:r>
              </a:p>
              <a:p>
                <a:pPr marL="0" indent="0">
                  <a:buNone/>
                </a:pPr>
                <a:r>
                  <a:rPr lang="en-US" dirty="0"/>
                  <a:t>And the product of N normal distributions is a normal distribution that is much tighter.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244" r="-241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59A6F7-6A4A-C140-A6F4-C7CC835423AA}"/>
              </a:ext>
            </a:extLst>
          </p:cNvPr>
          <p:cNvSpPr txBox="1"/>
          <p:nvPr/>
        </p:nvSpPr>
        <p:spPr>
          <a:xfrm>
            <a:off x="762000" y="6027003"/>
            <a:ext cx="10885714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Caution:  this procedure does not know or care whether the measurements agree with each other.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0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14EF6-8ED6-AA42-A4AA-45A611B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952965"/>
            <a:ext cx="7775121" cy="9858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1F2E91-F3D4-8041-9317-31D06A41D39C}"/>
              </a:ext>
            </a:extLst>
          </p:cNvPr>
          <p:cNvSpPr/>
          <p:nvPr/>
        </p:nvSpPr>
        <p:spPr>
          <a:xfrm>
            <a:off x="8153401" y="3111991"/>
            <a:ext cx="20168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x- dependence </a:t>
            </a:r>
          </a:p>
          <a:p>
            <a:r>
              <a:rPr lang="en-US" dirty="0"/>
              <a:t>shape and position </a:t>
            </a:r>
          </a:p>
          <a:p>
            <a:r>
              <a:rPr lang="en-US" dirty="0"/>
              <a:t>of distribution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D6ABA4-809F-DE43-B689-301965E845AD}"/>
              </a:ext>
            </a:extLst>
          </p:cNvPr>
          <p:cNvSpPr/>
          <p:nvPr/>
        </p:nvSpPr>
        <p:spPr>
          <a:xfrm>
            <a:off x="4172678" y="3190752"/>
            <a:ext cx="4056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“The normalizing constant”</a:t>
            </a:r>
          </a:p>
          <a:p>
            <a:endParaRPr lang="en-US" dirty="0"/>
          </a:p>
          <a:p>
            <a:r>
              <a:rPr lang="en-US" dirty="0"/>
              <a:t>peak density proportional to   1/</a:t>
            </a:r>
            <a:r>
              <a:rPr lang="en-US" dirty="0" err="1"/>
              <a:t>σ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A5C59-D042-9940-969C-32355A2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536"/>
            <a:ext cx="4450128" cy="28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4977028" y="282883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81172" y="296733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7258915" y="2903082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3422629" y="3209250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04972" y="3347749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6847116" y="3429000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0361B-0E7C-4E4D-849A-CAF314D4BE16}"/>
              </a:ext>
            </a:extLst>
          </p:cNvPr>
          <p:cNvSpPr/>
          <p:nvPr/>
        </p:nvSpPr>
        <p:spPr>
          <a:xfrm>
            <a:off x="9028771" y="476677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Tells us where the center 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C0645-EC8E-AB4F-A0F8-91FAADA9790D}"/>
              </a:ext>
            </a:extLst>
          </p:cNvPr>
          <p:cNvSpPr/>
          <p:nvPr/>
        </p:nvSpPr>
        <p:spPr>
          <a:xfrm>
            <a:off x="6721000" y="4766773"/>
            <a:ext cx="1846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Penalizes distributions that are too spread out</a:t>
            </a:r>
          </a:p>
        </p:txBody>
      </p:sp>
    </p:spTree>
    <p:extLst>
      <p:ext uri="{BB962C8B-B14F-4D97-AF65-F5344CB8AC3E}">
        <p14:creationId xmlns:p14="http://schemas.microsoft.com/office/powerpoint/2010/main" val="118251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250D-B0ED-9545-AF07-A43AA1E5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4992-99EC-7645-9C1D-90AD17643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Least Squares Adjustment (demo)</a:t>
            </a:r>
          </a:p>
          <a:p>
            <a:r>
              <a:rPr lang="en-US" sz="4400" dirty="0"/>
              <a:t>Definitions</a:t>
            </a:r>
          </a:p>
          <a:p>
            <a:r>
              <a:rPr lang="en-US" sz="4400" dirty="0"/>
              <a:t>Anatomy of the Gaussian distribution</a:t>
            </a:r>
          </a:p>
          <a:p>
            <a:r>
              <a:rPr lang="en-US" sz="4400" dirty="0"/>
              <a:t>Fitting one-dimensional Gaussian mixture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8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20361B-0E7C-4E4D-849A-CAF314D4BE16}"/>
              </a:ext>
            </a:extLst>
          </p:cNvPr>
          <p:cNvSpPr/>
          <p:nvPr/>
        </p:nvSpPr>
        <p:spPr>
          <a:xfrm>
            <a:off x="8996114" y="3202553"/>
            <a:ext cx="18460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σ</a:t>
            </a:r>
            <a:r>
              <a:rPr lang="en-US" dirty="0"/>
              <a:t> is too small, this term penalizes the likelihood because the distribution will miss the data.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C0645-EC8E-AB4F-A0F8-91FAADA9790D}"/>
              </a:ext>
            </a:extLst>
          </p:cNvPr>
          <p:cNvSpPr/>
          <p:nvPr/>
        </p:nvSpPr>
        <p:spPr>
          <a:xfrm>
            <a:off x="7036686" y="3202553"/>
            <a:ext cx="1846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σ</a:t>
            </a:r>
            <a:r>
              <a:rPr lang="en-US" dirty="0"/>
              <a:t> is too large, this term makes likelihood small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3C4487B-ED5B-7E4B-BA53-B24EBFE3B24F}"/>
              </a:ext>
            </a:extLst>
          </p:cNvPr>
          <p:cNvSpPr/>
          <p:nvPr/>
        </p:nvSpPr>
        <p:spPr>
          <a:xfrm>
            <a:off x="2530927" y="5233878"/>
            <a:ext cx="1393371" cy="87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8A90D6-AAF3-EB49-B258-6A8A13A7B983}"/>
              </a:ext>
            </a:extLst>
          </p:cNvPr>
          <p:cNvSpPr/>
          <p:nvPr/>
        </p:nvSpPr>
        <p:spPr>
          <a:xfrm flipV="1">
            <a:off x="2522764" y="3234819"/>
            <a:ext cx="1393371" cy="983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093F870-007B-EE4F-B362-DB4180FB3F9D}"/>
              </a:ext>
            </a:extLst>
          </p:cNvPr>
          <p:cNvSpPr/>
          <p:nvPr/>
        </p:nvSpPr>
        <p:spPr>
          <a:xfrm rot="16200000">
            <a:off x="4185556" y="4243278"/>
            <a:ext cx="1393371" cy="87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687AC7E-3025-5A44-A1B8-80DD4BD0209A}"/>
              </a:ext>
            </a:extLst>
          </p:cNvPr>
          <p:cNvSpPr/>
          <p:nvPr/>
        </p:nvSpPr>
        <p:spPr>
          <a:xfrm rot="16200000" flipV="1">
            <a:off x="1018888" y="4100689"/>
            <a:ext cx="1393371" cy="873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9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Normal(x</a:t>
            </a:r>
            <a:r>
              <a:rPr lang="en-US" baseline="-25000" dirty="0"/>
              <a:t>1</a:t>
            </a:r>
            <a:r>
              <a:rPr lang="en-US" dirty="0"/>
              <a:t>)  x Normal (x</a:t>
            </a:r>
            <a:r>
              <a:rPr lang="en-US" baseline="-25000" dirty="0"/>
              <a:t>2</a:t>
            </a:r>
            <a:r>
              <a:rPr lang="en-US" dirty="0"/>
              <a:t>)  ??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DF456-C520-5043-B8DD-620B046F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32247"/>
            <a:ext cx="10657114" cy="666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B8F6D7-413F-2448-A7D1-70DB8F50B372}"/>
              </a:ext>
            </a:extLst>
          </p:cNvPr>
          <p:cNvSpPr/>
          <p:nvPr/>
        </p:nvSpPr>
        <p:spPr>
          <a:xfrm>
            <a:off x="674914" y="3119030"/>
            <a:ext cx="1084217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I take the product of two 1-D normal distributions, I get a perfectly good probability distribution, but it isn’t quite flexible enough for my data-modeling needs.  </a:t>
            </a:r>
          </a:p>
          <a:p>
            <a:endParaRPr lang="en-US" sz="2400" dirty="0"/>
          </a:p>
          <a:p>
            <a:r>
              <a:rPr lang="en-US" sz="2400" dirty="0"/>
              <a:t>This factorizes into the product of a term that depends only on x</a:t>
            </a:r>
            <a:r>
              <a:rPr lang="en-US" sz="2400" baseline="-25000" dirty="0"/>
              <a:t>1</a:t>
            </a:r>
            <a:r>
              <a:rPr lang="en-US" sz="2400" dirty="0"/>
              <a:t> and σ</a:t>
            </a:r>
            <a:r>
              <a:rPr lang="en-US" sz="2400" baseline="-25000" dirty="0"/>
              <a:t>1</a:t>
            </a:r>
            <a:r>
              <a:rPr lang="en-US" sz="2400" dirty="0"/>
              <a:t> and a term only in x</a:t>
            </a:r>
            <a:r>
              <a:rPr lang="en-US" sz="2400" baseline="-25000" dirty="0"/>
              <a:t>2 </a:t>
            </a:r>
            <a:r>
              <a:rPr lang="en-US" sz="2400" dirty="0"/>
              <a:t>and σ</a:t>
            </a:r>
            <a:r>
              <a:rPr lang="en-US" sz="2400" baseline="-25000" dirty="0"/>
              <a:t>2.</a:t>
            </a:r>
          </a:p>
          <a:p>
            <a:endParaRPr lang="en-US" sz="2400" baseline="-25000" dirty="0"/>
          </a:p>
          <a:p>
            <a:r>
              <a:rPr lang="en-US" sz="2400" dirty="0"/>
              <a:t>This expression doesn’t permit me to make distributions where the probability density of x</a:t>
            </a:r>
            <a:r>
              <a:rPr lang="en-US" sz="2400" baseline="-25000" dirty="0"/>
              <a:t>1</a:t>
            </a:r>
            <a:r>
              <a:rPr lang="en-US" sz="2400" dirty="0"/>
              <a:t> depends on the value of x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9057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103201"/>
            <a:ext cx="3540241" cy="22096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74445-97AD-964D-A68A-09F0D6DB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3" y="2607354"/>
            <a:ext cx="3048000" cy="111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D6A19-2B5F-4547-85F1-9BB249475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6220"/>
            <a:ext cx="12192000" cy="8669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4C24C6-A61E-6145-A23E-C24A22E64ED0}"/>
              </a:ext>
            </a:extLst>
          </p:cNvPr>
          <p:cNvSpPr/>
          <p:nvPr/>
        </p:nvSpPr>
        <p:spPr>
          <a:xfrm>
            <a:off x="1232343" y="553953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E0E9B1-C14A-7648-8B8C-CD190647E7FC}"/>
              </a:ext>
            </a:extLst>
          </p:cNvPr>
          <p:cNvSpPr/>
          <p:nvPr/>
        </p:nvSpPr>
        <p:spPr>
          <a:xfrm>
            <a:off x="3078400" y="567803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/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Two powers of x-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  <a:blipFill>
                <a:blip r:embed="rId5"/>
                <a:stretch>
                  <a:fillRect l="-1961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67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693FA-DC77-BF41-B76F-678D4D8F1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00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 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6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μ</a:t>
            </a:r>
            <a:r>
              <a:rPr lang="en-US" dirty="0"/>
              <a:t> :  D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(D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D )/2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24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0EBFD-D831-1C4D-8536-D6EBD99BDE79}"/>
              </a:ext>
            </a:extLst>
          </p:cNvPr>
          <p:cNvSpPr/>
          <p:nvPr/>
        </p:nvSpPr>
        <p:spPr>
          <a:xfrm>
            <a:off x="2344943" y="418896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9C0BA4-BD88-1E41-9847-2155496AB44C}"/>
              </a:ext>
            </a:extLst>
          </p:cNvPr>
          <p:cNvSpPr/>
          <p:nvPr/>
        </p:nvSpPr>
        <p:spPr>
          <a:xfrm>
            <a:off x="4249943" y="4247931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9E379-2ADF-A149-8FE9-57F7FA6613F8}"/>
              </a:ext>
            </a:extLst>
          </p:cNvPr>
          <p:cNvSpPr/>
          <p:nvPr/>
        </p:nvSpPr>
        <p:spPr>
          <a:xfrm>
            <a:off x="8214599" y="4371009"/>
            <a:ext cx="257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Two powers of x-x</a:t>
            </a:r>
            <a:r>
              <a:rPr lang="en-US" baseline="-250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1041311" y="5584763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</p:spTree>
    <p:extLst>
      <p:ext uri="{BB962C8B-B14F-4D97-AF65-F5344CB8AC3E}">
        <p14:creationId xmlns:p14="http://schemas.microsoft.com/office/powerpoint/2010/main" val="1551735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3A5A-8899-BB42-A8BF-8CE16E49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Jargon: Marginalization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B178F59-271F-3D4C-8E9B-E1722DCF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558" y="1781175"/>
            <a:ext cx="6223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CE8FB-C078-E140-9ED9-65E37AE0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" y="5306104"/>
            <a:ext cx="5842000" cy="170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96E17D-A9EE-864C-8614-4E7A30DEF94B}"/>
              </a:ext>
            </a:extLst>
          </p:cNvPr>
          <p:cNvSpPr/>
          <p:nvPr/>
        </p:nvSpPr>
        <p:spPr>
          <a:xfrm>
            <a:off x="709829" y="1690688"/>
            <a:ext cx="36988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“marginalize” is to take a distribution of many variables and turn it into a distribution of fewer variables by integrating the product of the density and the prior probability of each of the unwanted variables.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F3ABBC-AB16-1149-A53E-4CFBDF66A14F}"/>
              </a:ext>
            </a:extLst>
          </p:cNvPr>
          <p:cNvSpPr/>
          <p:nvPr/>
        </p:nvSpPr>
        <p:spPr>
          <a:xfrm>
            <a:off x="709829" y="3701137"/>
            <a:ext cx="36988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we are able to do this, this gives us the one-dimensional probability distribution (for the parameter of interest) that we seek, in essence averaging over all likely values of the variables not of interest.</a:t>
            </a:r>
          </a:p>
        </p:txBody>
      </p:sp>
    </p:spTree>
    <p:extLst>
      <p:ext uri="{BB962C8B-B14F-4D97-AF65-F5344CB8AC3E}">
        <p14:creationId xmlns:p14="http://schemas.microsoft.com/office/powerpoint/2010/main" val="2362387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FA48-B1FC-B340-81EC-691F11EF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 don’t have labels, just data     {x</a:t>
                </a:r>
                <a:r>
                  <a:rPr lang="en-US" baseline="-25000" dirty="0"/>
                  <a:t>i</a:t>
                </a:r>
                <a:r>
                  <a:rPr lang="en-US" dirty="0"/>
                  <a:t>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My model is a function that does something useful with new data.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Tasks may include </a:t>
                </a:r>
              </a:p>
              <a:p>
                <a:pPr marL="0" indent="0">
                  <a:buNone/>
                </a:pPr>
                <a:r>
                  <a:rPr lang="en-US" b="1" dirty="0"/>
                  <a:t>detecting outliers </a:t>
                </a:r>
                <a:r>
                  <a:rPr lang="en-US" dirty="0"/>
                  <a:t>(points where the density is low; </a:t>
                </a:r>
                <a:r>
                  <a:rPr lang="en-US" b="1" dirty="0"/>
                  <a:t>density estimation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dimensionality reduction </a:t>
                </a:r>
                <a:r>
                  <a:rPr lang="en-US" dirty="0"/>
                  <a:t>(produce coordinates in a low-dimensional space; compress the data while retaining its essence)</a:t>
                </a:r>
              </a:p>
              <a:p>
                <a:pPr marL="0" indent="0">
                  <a:buNone/>
                </a:pPr>
                <a:r>
                  <a:rPr lang="en-US" b="1" dirty="0"/>
                  <a:t>clustering</a:t>
                </a:r>
                <a:r>
                  <a:rPr lang="en-US" dirty="0"/>
                  <a:t> (output is a cluster id)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82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2634-2AA0-8742-AD08-0FA3171F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Supervised learning: the </a:t>
                </a:r>
                <a:r>
                  <a:rPr lang="en-US" b="1" dirty="0">
                    <a:latin typeface="Times" pitchFamily="2" charset="0"/>
                  </a:rPr>
                  <a:t>dataset</a:t>
                </a:r>
                <a:r>
                  <a:rPr lang="en-US" dirty="0">
                    <a:latin typeface="Times" pitchFamily="2" charset="0"/>
                  </a:rPr>
                  <a:t> is a a collection of 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Times" pitchFamily="2" charset="0"/>
                  </a:rPr>
                  <a:t>labeled examples  </a:t>
                </a:r>
                <a:r>
                  <a:rPr lang="en-US" dirty="0">
                    <a:latin typeface="Times" pitchFamily="2" charset="0"/>
                  </a:rPr>
                  <a:t>{ x</a:t>
                </a:r>
                <a:r>
                  <a:rPr lang="en-US" baseline="-25000" dirty="0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, </a:t>
                </a:r>
                <a:r>
                  <a:rPr lang="en-US" dirty="0" err="1">
                    <a:latin typeface="Times" pitchFamily="2" charset="0"/>
                  </a:rPr>
                  <a:t>y</a:t>
                </a:r>
                <a:r>
                  <a:rPr lang="en-US" baseline="-25000" dirty="0" err="1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 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N 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 is called a </a:t>
                </a:r>
                <a:r>
                  <a:rPr lang="en-US" b="1" dirty="0">
                    <a:latin typeface="Times" pitchFamily="2" charset="0"/>
                  </a:rPr>
                  <a:t>feature vector </a:t>
                </a:r>
                <a:r>
                  <a:rPr lang="en-US" dirty="0">
                    <a:latin typeface="Times" pitchFamily="2" charset="0"/>
                  </a:rPr>
                  <a:t>and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y is the set of  </a:t>
                </a:r>
                <a:r>
                  <a:rPr lang="en-US" b="1" dirty="0">
                    <a:latin typeface="Times" pitchFamily="2" charset="0"/>
                  </a:rPr>
                  <a:t>labels</a:t>
                </a:r>
              </a:p>
              <a:p>
                <a:pPr marL="0" indent="0">
                  <a:buNone/>
                </a:pPr>
                <a:endParaRPr lang="en-US" b="1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x, y can be in </a:t>
                </a:r>
                <a:r>
                  <a:rPr lang="en-US" dirty="0" err="1">
                    <a:latin typeface="Times" pitchFamily="2" charset="0"/>
                  </a:rPr>
                  <a:t>ℝ</a:t>
                </a:r>
                <a:r>
                  <a:rPr lang="en-US" baseline="30000" dirty="0" err="1">
                    <a:latin typeface="Times" pitchFamily="2" charset="0"/>
                  </a:rPr>
                  <a:t>n</a:t>
                </a:r>
                <a:r>
                  <a:rPr lang="en-US" dirty="0">
                    <a:latin typeface="Times" pitchFamily="2" charset="0"/>
                  </a:rPr>
                  <a:t> or can be discrete, categorical labels, or some more complex kind of input and output</a:t>
                </a:r>
              </a:p>
              <a:p>
                <a:pPr marL="0" indent="0">
                  <a:buNone/>
                </a:pPr>
                <a:endParaRPr lang="en-US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Goal of supervised learning is to produce a model that turns a feature vector into an approximation of the label.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30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C77B4-95EF-3E41-AF8B-75041246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0017"/>
            <a:ext cx="10391453" cy="52181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C509B6-5CD6-7B4F-B10D-6F8A80CD85A8}"/>
              </a:ext>
            </a:extLst>
          </p:cNvPr>
          <p:cNvSpPr/>
          <p:nvPr/>
        </p:nvSpPr>
        <p:spPr>
          <a:xfrm>
            <a:off x="250371" y="59216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This is a balance that compares the mass of the proton to </a:t>
            </a:r>
          </a:p>
          <a:p>
            <a:r>
              <a:rPr lang="en-US" dirty="0"/>
              <a:t>the mass of </a:t>
            </a:r>
            <a:r>
              <a:rPr lang="en-US" baseline="30000" dirty="0"/>
              <a:t>12</a:t>
            </a:r>
            <a:r>
              <a:rPr lang="en-US" dirty="0"/>
              <a:t>C</a:t>
            </a:r>
            <a:r>
              <a:rPr lang="en-US" baseline="30000" dirty="0"/>
              <a:t>6+  </a:t>
            </a:r>
          </a:p>
        </p:txBody>
      </p:sp>
    </p:spTree>
    <p:extLst>
      <p:ext uri="{BB962C8B-B14F-4D97-AF65-F5344CB8AC3E}">
        <p14:creationId xmlns:p14="http://schemas.microsoft.com/office/powerpoint/2010/main" val="812391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985-3D89-C644-B3C3-B6757D2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2E54-3608-2E4B-82EA-0C00D316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is allowed to interact with the “system”</a:t>
            </a:r>
          </a:p>
          <a:p>
            <a:r>
              <a:rPr lang="en-US" dirty="0"/>
              <a:t>Choices of the machine affect the information it receives; machine is allowed to explore the space of possible actions</a:t>
            </a:r>
          </a:p>
          <a:p>
            <a:r>
              <a:rPr lang="en-US" dirty="0"/>
              <a:t>Rewards for machine behavior that improves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54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CDE5-B932-1A4E-AACC-E49E04E1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715C-1C0C-934F-8277-D053D0DB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76" y="1825625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 = numbers that determine “the model.”  </a:t>
            </a:r>
          </a:p>
          <a:p>
            <a:pPr marL="0" indent="0">
              <a:buNone/>
            </a:pPr>
            <a:r>
              <a:rPr lang="en-US" dirty="0"/>
              <a:t>hyperparameter = number that controls the behavior of the learning algorithm</a:t>
            </a:r>
          </a:p>
          <a:p>
            <a:pPr marL="0" indent="0">
              <a:buNone/>
            </a:pPr>
            <a:r>
              <a:rPr lang="en-US" b="1" dirty="0"/>
              <a:t>regression</a:t>
            </a:r>
            <a:r>
              <a:rPr lang="en-US" dirty="0"/>
              <a:t> = prediction of a real-valued label</a:t>
            </a:r>
          </a:p>
          <a:p>
            <a:pPr marL="0" indent="0">
              <a:buNone/>
            </a:pPr>
            <a:r>
              <a:rPr lang="en-US" b="1" dirty="0"/>
              <a:t>fitting</a:t>
            </a:r>
            <a:r>
              <a:rPr lang="en-US" dirty="0"/>
              <a:t> = determining the parameters of the model</a:t>
            </a:r>
          </a:p>
          <a:p>
            <a:pPr marL="0" indent="0">
              <a:buNone/>
            </a:pPr>
            <a:r>
              <a:rPr lang="en-US" b="1" dirty="0"/>
              <a:t>classification </a:t>
            </a:r>
            <a:r>
              <a:rPr lang="en-US" dirty="0"/>
              <a:t>= prediction of a label from a finite set of labels</a:t>
            </a:r>
          </a:p>
          <a:p>
            <a:pPr marL="0" indent="0">
              <a:buNone/>
            </a:pPr>
            <a:r>
              <a:rPr lang="en-US" b="1" dirty="0"/>
              <a:t>shallow learning algorithm </a:t>
            </a:r>
            <a:r>
              <a:rPr lang="en-US" dirty="0"/>
              <a:t>– fits the parameters of the model from the features of the training data.  </a:t>
            </a:r>
          </a:p>
          <a:p>
            <a:pPr marL="0" indent="0">
              <a:buNone/>
            </a:pPr>
            <a:r>
              <a:rPr lang="en-US" b="1" dirty="0"/>
              <a:t>deep learning algorithm </a:t>
            </a:r>
            <a:r>
              <a:rPr lang="en-US" dirty="0"/>
              <a:t>fits the parameters of the model from the output of layers that are fed by the training features.</a:t>
            </a:r>
          </a:p>
        </p:txBody>
      </p:sp>
    </p:spTree>
    <p:extLst>
      <p:ext uri="{BB962C8B-B14F-4D97-AF65-F5344CB8AC3E}">
        <p14:creationId xmlns:p14="http://schemas.microsoft.com/office/powerpoint/2010/main" val="465397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24A6-3B57-7C45-8BFC-6ABC038F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vs. discriminative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347D-86C3-7246-8B98-1EDE332E3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I fit a probability distribution to my data, I can evaluate 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newdata</a:t>
            </a:r>
            <a:r>
              <a:rPr lang="en-US" dirty="0"/>
              <a:t> | model) and</a:t>
            </a:r>
          </a:p>
          <a:p>
            <a:pPr marL="0" indent="0">
              <a:buNone/>
            </a:pPr>
            <a:r>
              <a:rPr lang="en-US" dirty="0"/>
              <a:t>P ( label | model, </a:t>
            </a:r>
            <a:r>
              <a:rPr lang="en-US" dirty="0" err="1"/>
              <a:t>newdata</a:t>
            </a:r>
            <a:r>
              <a:rPr lang="en-US" dirty="0"/>
              <a:t>)  </a:t>
            </a:r>
          </a:p>
          <a:p>
            <a:pPr marL="0" indent="0">
              <a:buNone/>
            </a:pPr>
            <a:r>
              <a:rPr lang="en-US" dirty="0"/>
              <a:t>but I also can draw samples from the distribution.  Models of this sort are called “generative” models because they permit me to “generate” new data consistent with the model parameters.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Models that just find the function of x that gives the right answer y (say, by fitting weights directly rather than finding weights from fitted distribution parameters) are called “discriminative” models.</a:t>
            </a:r>
          </a:p>
        </p:txBody>
      </p:sp>
    </p:spTree>
    <p:extLst>
      <p:ext uri="{BB962C8B-B14F-4D97-AF65-F5344CB8AC3E}">
        <p14:creationId xmlns:p14="http://schemas.microsoft.com/office/powerpoint/2010/main" val="396898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9A13-B7AB-884D-B4D6-5470EAAB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766" y="0"/>
            <a:ext cx="8882680" cy="64029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AE753-C129-5D4F-BE61-2CA1403B1E35}"/>
              </a:ext>
            </a:extLst>
          </p:cNvPr>
          <p:cNvSpPr/>
          <p:nvPr/>
        </p:nvSpPr>
        <p:spPr>
          <a:xfrm>
            <a:off x="8839199" y="2316163"/>
            <a:ext cx="27867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Multiple researchers, with advancing technology, have taken cracks at measuring the mass of the proton.</a:t>
            </a:r>
          </a:p>
        </p:txBody>
      </p:sp>
    </p:spTree>
    <p:extLst>
      <p:ext uri="{BB962C8B-B14F-4D97-AF65-F5344CB8AC3E}">
        <p14:creationId xmlns:p14="http://schemas.microsoft.com/office/powerpoint/2010/main" val="32590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336527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metaanalysis</a:t>
            </a:r>
            <a:r>
              <a:rPr lang="en-US" dirty="0"/>
              <a:t>” in other fields.</a:t>
            </a:r>
          </a:p>
        </p:txBody>
      </p:sp>
    </p:spTree>
    <p:extLst>
      <p:ext uri="{BB962C8B-B14F-4D97-AF65-F5344CB8AC3E}">
        <p14:creationId xmlns:p14="http://schemas.microsoft.com/office/powerpoint/2010/main" val="199310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metaanaylsis</a:t>
            </a:r>
            <a:r>
              <a:rPr lang="en-US" dirty="0"/>
              <a:t>” in other fields.</a:t>
            </a:r>
          </a:p>
        </p:txBody>
      </p:sp>
      <p:pic>
        <p:nvPicPr>
          <p:cNvPr id="6146" name="Picture 2" descr="Data Analysis: A Bayesian Tutorial: 9780198568322: Sivia, Devinderjit,  Skilling, John: Books - Amazon.com">
            <a:extLst>
              <a:ext uri="{FF2B5EF4-FFF2-40B4-BE49-F238E27FC236}">
                <a16:creationId xmlns:a16="http://schemas.microsoft.com/office/drawing/2014/main" id="{84D6C120-E08E-DD4A-A514-55C641E7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1" y="313872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B63B0F-19A3-EA4B-8E1E-680CD4E1ECB0}"/>
              </a:ext>
            </a:extLst>
          </p:cNvPr>
          <p:cNvSpPr/>
          <p:nvPr/>
        </p:nvSpPr>
        <p:spPr>
          <a:xfrm>
            <a:off x="9761763" y="1514359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372490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BAE9-27DF-C64B-AD1A-BAC919FF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 with normal posteriors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D2A80-6734-7C47-A982-92288104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0" y="1690688"/>
            <a:ext cx="6059055" cy="4149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C5AB5-76E2-9B43-9591-78C1229565B3}"/>
              </a:ext>
            </a:extLst>
          </p:cNvPr>
          <p:cNvSpPr/>
          <p:nvPr/>
        </p:nvSpPr>
        <p:spPr>
          <a:xfrm>
            <a:off x="7001740" y="4227701"/>
            <a:ext cx="3578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log-likelihoods are parabolas.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053D26-88C7-164F-9FE1-5CE5323C588D}"/>
              </a:ext>
            </a:extLst>
          </p:cNvPr>
          <p:cNvSpPr/>
          <p:nvPr/>
        </p:nvSpPr>
        <p:spPr>
          <a:xfrm>
            <a:off x="678416" y="6086431"/>
            <a:ext cx="8264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Posterior(x) </a:t>
            </a:r>
            <a:r>
              <a:rPr lang="en-US" dirty="0"/>
              <a:t>=  </a:t>
            </a:r>
            <a:r>
              <a:rPr lang="en-US" dirty="0">
                <a:solidFill>
                  <a:srgbClr val="0432FF"/>
                </a:solidFill>
              </a:rPr>
              <a:t>P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3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4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5</a:t>
            </a:r>
            <a:r>
              <a:rPr lang="en-US" dirty="0">
                <a:solidFill>
                  <a:srgbClr val="0432FF"/>
                </a:solidFill>
              </a:rPr>
              <a:t>(x)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Prior(x)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86550-920F-E340-A500-1A30F3567265}"/>
              </a:ext>
            </a:extLst>
          </p:cNvPr>
          <p:cNvSpPr/>
          <p:nvPr/>
        </p:nvSpPr>
        <p:spPr>
          <a:xfrm>
            <a:off x="7001740" y="2143986"/>
            <a:ext cx="35785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simplest Bayesian inference problem I can think of with a one-dimensional, continuous variable; the probability density at every stage is a well-behaved normal distribution.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7F937-A7D7-544D-BA78-552FEA459D51}"/>
              </a:ext>
            </a:extLst>
          </p:cNvPr>
          <p:cNvSpPr/>
          <p:nvPr/>
        </p:nvSpPr>
        <p:spPr>
          <a:xfrm>
            <a:off x="7001739" y="4926422"/>
            <a:ext cx="357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Caution:  this weighted-average approach takes the standard deviations as known with certainty.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06F9E-3A14-9141-9B30-E7036B3944BD}"/>
              </a:ext>
            </a:extLst>
          </p:cNvPr>
          <p:cNvSpPr/>
          <p:nvPr/>
        </p:nvSpPr>
        <p:spPr>
          <a:xfrm>
            <a:off x="7001738" y="6209576"/>
            <a:ext cx="3578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LEASTSQADJUST.ipynb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0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CF7A40-D42A-6371-F946-29C07F9C2035}"/>
              </a:ext>
            </a:extLst>
          </p:cNvPr>
          <p:cNvSpPr txBox="1"/>
          <p:nvPr/>
        </p:nvSpPr>
        <p:spPr>
          <a:xfrm>
            <a:off x="1382485" y="3903345"/>
            <a:ext cx="9427029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 one dimension, imagine I have a variable x.</a:t>
            </a:r>
          </a:p>
          <a:p>
            <a:endParaRPr lang="en-US" sz="2800" dirty="0"/>
          </a:p>
          <a:p>
            <a:r>
              <a:rPr lang="en-US" sz="2800" dirty="0"/>
              <a:t>I want the best number I can get for P ( x| DATA ) (the posterior)</a:t>
            </a:r>
          </a:p>
          <a:p>
            <a:r>
              <a:rPr lang="en-US" sz="2800" dirty="0"/>
              <a:t>but all I have are a basket full of p( </a:t>
            </a:r>
            <a:r>
              <a:rPr lang="en-US" sz="2800" dirty="0" err="1"/>
              <a:t>DATAi</a:t>
            </a:r>
            <a:r>
              <a:rPr lang="en-US" sz="2800" dirty="0"/>
              <a:t> | x ). (the likelihoods)</a:t>
            </a:r>
          </a:p>
          <a:p>
            <a:r>
              <a:rPr lang="en-US" sz="2800" dirty="0"/>
              <a:t>Bayes’ rule to the rescue!    </a:t>
            </a:r>
          </a:p>
          <a:p>
            <a:r>
              <a:rPr lang="en-US" sz="2800" dirty="0"/>
              <a:t>P( x | DATA) = P(x) P(DATA | x) / p(DATA)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7896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5751</TotalTime>
  <Words>1822</Words>
  <Application>Microsoft Macintosh PowerPoint</Application>
  <PresentationFormat>Widescreen</PresentationFormat>
  <Paragraphs>189</Paragraphs>
  <Slides>32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Corbel</vt:lpstr>
      <vt:lpstr>Courier</vt:lpstr>
      <vt:lpstr>Gill Sans Light</vt:lpstr>
      <vt:lpstr>Times</vt:lpstr>
      <vt:lpstr>Times New Roman</vt:lpstr>
      <vt:lpstr>Office Theme</vt:lpstr>
      <vt:lpstr>DATA221 Intro Machine Learning 04 Gaussians 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Least-squares adjustment with normal posteriors</vt:lpstr>
      <vt:lpstr>Least-squares adjustment</vt:lpstr>
      <vt:lpstr>Least-squares adjustment</vt:lpstr>
      <vt:lpstr>Take prior to be constant for now; take logs of all the likelihoods:</vt:lpstr>
      <vt:lpstr>Least-squares adjustment</vt:lpstr>
      <vt:lpstr>Least-squares adjustment</vt:lpstr>
      <vt:lpstr>Least-squares adjustment</vt:lpstr>
      <vt:lpstr>Ta-da!  (Undergrad-level combination of measurements)</vt:lpstr>
      <vt:lpstr>Ta-da!  (Undergrad-level combination of measurements)</vt:lpstr>
      <vt:lpstr>Anatomy of the normal distribution</vt:lpstr>
      <vt:lpstr>Anatomy of the normal distribution</vt:lpstr>
      <vt:lpstr>Anatomy of the normal distribution</vt:lpstr>
      <vt:lpstr>Anatomy of the normal distribution</vt:lpstr>
      <vt:lpstr>Normal(x1)  x Normal (x2)  ?? </vt:lpstr>
      <vt:lpstr>Multivariate normal </vt:lpstr>
      <vt:lpstr>Multivariate normal </vt:lpstr>
      <vt:lpstr>Multivariate normal </vt:lpstr>
      <vt:lpstr>Multivariate normal </vt:lpstr>
      <vt:lpstr>Multivariate normal </vt:lpstr>
      <vt:lpstr>Jargon: Marginalization</vt:lpstr>
      <vt:lpstr>Unsupervised learning </vt:lpstr>
      <vt:lpstr>Supervised learning</vt:lpstr>
      <vt:lpstr>Reinforcement learning </vt:lpstr>
      <vt:lpstr>Jargon</vt:lpstr>
      <vt:lpstr>Generative vs. discriminative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10</cp:revision>
  <dcterms:created xsi:type="dcterms:W3CDTF">2022-03-31T17:38:57Z</dcterms:created>
  <dcterms:modified xsi:type="dcterms:W3CDTF">2023-01-09T20:12:20Z</dcterms:modified>
</cp:coreProperties>
</file>